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91" r:id="rId4"/>
    <p:sldId id="282" r:id="rId5"/>
    <p:sldId id="281" r:id="rId6"/>
    <p:sldId id="283" r:id="rId7"/>
    <p:sldId id="313" r:id="rId8"/>
    <p:sldId id="279" r:id="rId9"/>
    <p:sldId id="314" r:id="rId10"/>
    <p:sldId id="284" r:id="rId11"/>
    <p:sldId id="292" r:id="rId12"/>
    <p:sldId id="285" r:id="rId13"/>
    <p:sldId id="287" r:id="rId14"/>
    <p:sldId id="288" r:id="rId15"/>
    <p:sldId id="289" r:id="rId16"/>
    <p:sldId id="290" r:id="rId17"/>
    <p:sldId id="304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12" r:id="rId29"/>
    <p:sldId id="305" r:id="rId30"/>
    <p:sldId id="306" r:id="rId31"/>
    <p:sldId id="307" r:id="rId32"/>
    <p:sldId id="310" r:id="rId33"/>
    <p:sldId id="308" r:id="rId34"/>
    <p:sldId id="311" r:id="rId35"/>
    <p:sldId id="309" r:id="rId36"/>
    <p:sldId id="277" r:id="rId37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016" y="-8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90389-5578-46CB-BEAC-4A5E5707906A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381A6-92DA-47CC-9536-3088723C3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381A6-92DA-47CC-9536-3088723C30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9450491-B263-47EF-8EE1-23B2FC9566C7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760" cy="1260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57480" y="6841800"/>
            <a:ext cx="251928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99640" y="6841800"/>
            <a:ext cx="647784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79640" y="6841800"/>
            <a:ext cx="540000" cy="5400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010" b="1">
                <a:latin typeface="Source Sans Pro Black"/>
              </a:rPr>
              <a:t>Click to edit the title text format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600" b="1">
                <a:latin typeface="Source Sans Pro Semibold"/>
              </a:rPr>
              <a:t>Click to edit the outline text format</a:t>
            </a:r>
            <a:endParaRPr/>
          </a:p>
          <a:p>
            <a:pPr lvl="1"/>
            <a:r>
              <a:rPr lang="en-US" sz="2200">
                <a:latin typeface="Source Sans Pro Light"/>
              </a:rPr>
              <a:t>Second Outline Level</a:t>
            </a:r>
            <a:endParaRPr/>
          </a:p>
          <a:p>
            <a:pPr lvl="2"/>
            <a:r>
              <a:rPr lang="en-US">
                <a:latin typeface="Source Sans Pro Light"/>
              </a:rPr>
              <a:t>Third Outline Level</a:t>
            </a:r>
            <a:endParaRPr/>
          </a:p>
          <a:p>
            <a:pPr lvl="3"/>
            <a:r>
              <a:rPr lang="en-US" sz="1600">
                <a:latin typeface="Source Sans Pro Light"/>
              </a:rPr>
              <a:t>Fourth Outline Level</a:t>
            </a:r>
            <a:endParaRPr/>
          </a:p>
          <a:p>
            <a:pPr lvl="4"/>
            <a:r>
              <a:rPr lang="en-US" sz="1600">
                <a:latin typeface="Source Sans Pro Light"/>
              </a:rPr>
              <a:t>Fifth Outline Level</a:t>
            </a:r>
            <a:endParaRPr/>
          </a:p>
          <a:p>
            <a:pPr lvl="5"/>
            <a:r>
              <a:rPr lang="en-US" sz="1600">
                <a:latin typeface="Source Sans Pro Light"/>
              </a:rPr>
              <a:t>Sixth Outline Level</a:t>
            </a:r>
            <a:endParaRPr/>
          </a:p>
          <a:p>
            <a:pPr lvl="6"/>
            <a:r>
              <a:rPr lang="en-US" sz="1600">
                <a:latin typeface="Source Sans Pro Light"/>
              </a:rPr>
              <a:t>Seventh Outline Level</a:t>
            </a:r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dt"/>
          </p:nvPr>
        </p:nvSpPr>
        <p:spPr>
          <a:xfrm>
            <a:off x="7557480" y="6841800"/>
            <a:ext cx="233928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ja-JP" b="1">
                <a:latin typeface="Source Sans Pro Black"/>
              </a:rPr>
              <a:t>&lt;date/time&gt;</a:t>
            </a:r>
            <a:endParaRPr/>
          </a:p>
        </p:txBody>
      </p:sp>
      <p:sp>
        <p:nvSpPr>
          <p:cNvPr id="46" name="PlaceHolder 8"/>
          <p:cNvSpPr>
            <a:spLocks noGrp="1"/>
          </p:cNvSpPr>
          <p:nvPr>
            <p:ph type="ftr"/>
          </p:nvPr>
        </p:nvSpPr>
        <p:spPr>
          <a:xfrm>
            <a:off x="1079640" y="6841800"/>
            <a:ext cx="323892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b="1">
                <a:latin typeface="Source Sans Pro Black"/>
              </a:rPr>
              <a:t>&lt;footer&gt;</a:t>
            </a:r>
            <a:endParaRPr/>
          </a:p>
        </p:txBody>
      </p:sp>
      <p:sp>
        <p:nvSpPr>
          <p:cNvPr id="47" name="PlaceHolder 9"/>
          <p:cNvSpPr>
            <a:spLocks noGrp="1"/>
          </p:cNvSpPr>
          <p:nvPr>
            <p:ph type="sldNum"/>
          </p:nvPr>
        </p:nvSpPr>
        <p:spPr>
          <a:xfrm>
            <a:off x="179640" y="6841800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84CCE589-BC79-4751-B99B-196E43FDACD7}" type="slidenum">
              <a:rPr lang="en-US" b="1">
                <a:latin typeface="Source Sans Pro Blac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skoganti@archmi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10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fnproject/f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Hystrix" TargetMode="External"/><Relationship Id="rId4" Type="http://schemas.openxmlformats.org/officeDocument/2006/relationships/hyperlink" Target="https://github.com/spring-cloud-samples/eureka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Netflix/eureka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One – 2017 ( Oct 1 - 5 ) – San Francisco ,CA 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26" y="1466849"/>
            <a:ext cx="3373034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466850"/>
            <a:ext cx="6019799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77125" y="6143624"/>
            <a:ext cx="1941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Subhash Koganti</a:t>
            </a:r>
          </a:p>
          <a:p>
            <a:r>
              <a:rPr lang="en-US" sz="1200" u="sng" dirty="0" smtClean="0">
                <a:solidFill>
                  <a:srgbClr val="0070C0"/>
                </a:solidFill>
                <a:hlinkClick r:id="rId4"/>
              </a:rPr>
              <a:t>skoganti@archmi.com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0" y="5419724"/>
            <a:ext cx="788381" cy="127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4" y="5353311"/>
            <a:ext cx="1905000" cy="134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5353311"/>
            <a:ext cx="1490663" cy="141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5379544"/>
            <a:ext cx="1347788" cy="138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Modularity </a:t>
            </a:r>
            <a:r>
              <a:rPr lang="en-US" sz="3010" b="1" dirty="0" smtClean="0">
                <a:solidFill>
                  <a:srgbClr val="FFFF00"/>
                </a:solidFill>
              </a:rPr>
              <a:t>– MODULE Directives 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640" y="1687294"/>
            <a:ext cx="94757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following are the module directives introduced in order to work with</a:t>
            </a:r>
          </a:p>
          <a:p>
            <a:r>
              <a:rPr lang="en-US" dirty="0" smtClean="0"/>
              <a:t>Modules and the module path :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requires</a:t>
            </a:r>
            <a:r>
              <a:rPr lang="en-US" dirty="0" smtClean="0"/>
              <a:t>  : specifies module A can read module 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requires transitive</a:t>
            </a:r>
            <a:r>
              <a:rPr lang="en-US" dirty="0" smtClean="0"/>
              <a:t> – implied readability :  specifies that module A can read module B</a:t>
            </a:r>
          </a:p>
          <a:p>
            <a:r>
              <a:rPr lang="en-US" dirty="0"/>
              <a:t> </a:t>
            </a:r>
            <a:r>
              <a:rPr lang="en-US" dirty="0" smtClean="0"/>
              <a:t>    and also any module that requires module A can also transitively read module 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exports and exports … to </a:t>
            </a:r>
            <a:r>
              <a:rPr lang="en-US" dirty="0" smtClean="0"/>
              <a:t>: specifies that one of the module’s packages should be </a:t>
            </a:r>
          </a:p>
          <a:p>
            <a:r>
              <a:rPr lang="en-US" dirty="0" smtClean="0"/>
              <a:t>    accessible to code in all other modules.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uses </a:t>
            </a:r>
            <a:r>
              <a:rPr lang="en-US" dirty="0" smtClean="0"/>
              <a:t>: specifies a service used by this module – making the module service consumer.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</a:t>
            </a:r>
            <a:r>
              <a:rPr lang="en-US" b="1" dirty="0" smtClean="0"/>
              <a:t>rovides with </a:t>
            </a:r>
            <a:r>
              <a:rPr lang="en-US" dirty="0" smtClean="0"/>
              <a:t>: provides a service implementation- making the module service provider.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opens &amp; opens .. to</a:t>
            </a:r>
            <a:r>
              <a:rPr lang="en-US" dirty="0" smtClean="0"/>
              <a:t>:  Allows runtime-only access to a package </a:t>
            </a:r>
          </a:p>
          <a:p>
            <a:r>
              <a:rPr lang="en-US" dirty="0"/>
              <a:t> </a:t>
            </a:r>
            <a:r>
              <a:rPr lang="en-US" dirty="0" smtClean="0"/>
              <a:t>   for example: to allow reflection at runtime like ( Jackson/JAXB libraries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2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4238625"/>
            <a:ext cx="34671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9639" y="1800225"/>
            <a:ext cx="6203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Basic Hello World Example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Add exports and imports to a Module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j</a:t>
            </a:r>
            <a:r>
              <a:rPr lang="en-US" dirty="0" err="1" smtClean="0"/>
              <a:t>link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j</a:t>
            </a:r>
            <a:r>
              <a:rPr lang="en-US" dirty="0" err="1" smtClean="0"/>
              <a:t>deps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j</a:t>
            </a:r>
            <a:r>
              <a:rPr lang="en-US" dirty="0" err="1" smtClean="0"/>
              <a:t>shell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JDK Documentation and Module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7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Other Significant Additions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0590" y="1526143"/>
            <a:ext cx="86633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REPL ( Read Evaluate Print Loop ) is now available in java too through JSHELL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" y="2076450"/>
            <a:ext cx="8382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7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Other Significant Additions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9165" y="1571625"/>
            <a:ext cx="7793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Immutable Collections can now be created through Collection Factories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List.of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Set.of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Map.of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3476625"/>
            <a:ext cx="4352925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Old way of Creating Collections : 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List&lt;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qList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 new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ArrayList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&lt;&gt;();</a:t>
            </a:r>
          </a:p>
          <a:p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qList.add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(new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(“Q1234”);</a:t>
            </a: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qList.add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(new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(“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Q5678”);</a:t>
            </a: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qList.add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(new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(“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Q9012”);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qList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Collections.unmodifiableList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myList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US" sz="1600" dirty="0" smtClean="0">
                <a:solidFill>
                  <a:srgbClr val="00B0F0"/>
                </a:solidFill>
              </a:rPr>
              <a:t>;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4925" y="3457574"/>
            <a:ext cx="4267200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 Collection Factories : 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List&lt;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qList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err="1">
                <a:solidFill>
                  <a:srgbClr val="FF0000"/>
                </a:solidFill>
              </a:rPr>
              <a:t>List.of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new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(“Q1234”),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new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(“Q5678”),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new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RateQuote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(“Q9012”));</a:t>
            </a:r>
          </a:p>
          <a:p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Other Significant Additions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9165" y="1571626"/>
            <a:ext cx="9012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Enhancements to </a:t>
            </a:r>
            <a:r>
              <a:rPr lang="en-US" sz="1600" b="1" u="sng" dirty="0" smtClean="0"/>
              <a:t>Optional Class </a:t>
            </a:r>
            <a:r>
              <a:rPr lang="en-US" sz="1600" dirty="0" smtClean="0"/>
              <a:t>introduced in JAVA 8: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b="1" dirty="0" err="1" smtClean="0"/>
              <a:t>ifPresentOrElse</a:t>
            </a:r>
            <a:r>
              <a:rPr lang="en-US" sz="1600" dirty="0" smtClean="0"/>
              <a:t>(Consumer action , Runnable </a:t>
            </a:r>
            <a:r>
              <a:rPr lang="en-US" sz="1600" dirty="0" err="1" smtClean="0"/>
              <a:t>emptyAction</a:t>
            </a:r>
            <a:r>
              <a:rPr lang="en-US" sz="1600" dirty="0" smtClean="0"/>
              <a:t> ) 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lvl="2"/>
            <a:r>
              <a:rPr lang="en-US" sz="1600" dirty="0" smtClean="0"/>
              <a:t>Similar to </a:t>
            </a:r>
            <a:r>
              <a:rPr lang="en-US" sz="1600" dirty="0" err="1" smtClean="0"/>
              <a:t>ifPresent</a:t>
            </a:r>
            <a:r>
              <a:rPr lang="en-US" sz="1600" dirty="0" smtClean="0"/>
              <a:t> , but if there is no Value, it executes </a:t>
            </a:r>
            <a:r>
              <a:rPr lang="en-US" sz="1600" dirty="0" err="1" smtClean="0"/>
              <a:t>emptyAction</a:t>
            </a:r>
            <a:r>
              <a:rPr lang="en-US" sz="1600" dirty="0" smtClean="0"/>
              <a:t> Runnable passed in 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Stream() : 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 smtClean="0"/>
              <a:t>Returns a stream of 0 or one elements, depending on whether there is a value. 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381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Other Significant Additions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790" y="1558114"/>
            <a:ext cx="901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Examples of some enhancements to Stream API introduced in JAVA 8: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err="1" smtClean="0"/>
              <a:t>ofNullable</a:t>
            </a:r>
            <a:r>
              <a:rPr lang="en-US" sz="1600" dirty="0" smtClean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2"/>
            <a:r>
              <a:rPr lang="en-US" sz="1600" dirty="0" smtClean="0"/>
              <a:t>		</a:t>
            </a:r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00639" y="4434959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takeWhile</a:t>
            </a:r>
            <a:r>
              <a:rPr lang="en-US" sz="1600" dirty="0"/>
              <a:t> and </a:t>
            </a:r>
            <a:r>
              <a:rPr lang="en-US" sz="1600" dirty="0" err="1"/>
              <a:t>dropWhile</a:t>
            </a: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-763156" y="2416226"/>
            <a:ext cx="12383656" cy="1905000"/>
            <a:chOff x="-763156" y="2416226"/>
            <a:chExt cx="12383656" cy="1905000"/>
          </a:xfrm>
        </p:grpSpPr>
        <p:sp>
          <p:nvSpPr>
            <p:cNvPr id="2" name="TextBox 1"/>
            <p:cNvSpPr txBox="1"/>
            <p:nvPr/>
          </p:nvSpPr>
          <p:spPr>
            <a:xfrm>
              <a:off x="4457700" y="2435276"/>
              <a:ext cx="7162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Stream.of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(“Q1234” , “Q5678” , “Q9012” )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.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flatMap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 key -&gt; 	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Stream.</a:t>
              </a:r>
              <a:r>
                <a:rPr lang="en-US" sz="1400" dirty="0" err="1">
                  <a:solidFill>
                    <a:srgbClr val="FF0000"/>
                  </a:solidFill>
                </a:rPr>
                <a:t>ofNullable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System.getProperty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(key)))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.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findFirst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.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orElseThrow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IllegalStageException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::new);</a:t>
              </a:r>
            </a:p>
            <a:p>
              <a:endParaRPr lang="en-US" sz="14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763156" y="2416226"/>
              <a:ext cx="765925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Stream.of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(“Q1234” , “Q5678” , “Q9012” )</a:t>
              </a: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flatMap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(key 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-&gt; 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{	</a:t>
              </a: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       String quote =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System.getProperty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(key);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      return prop == null ?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Stream.empty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():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Stream.of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(quote);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 })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findFirst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</a:t>
              </a: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orElseThrow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IllegalStageException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::new);</a:t>
              </a:r>
            </a:p>
            <a:p>
              <a:endParaRPr 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0975" y="2416226"/>
              <a:ext cx="5114925" cy="190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8300" y="2416226"/>
              <a:ext cx="4572000" cy="190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810203" y="4804291"/>
            <a:ext cx="12517006" cy="1907143"/>
            <a:chOff x="-772681" y="4910317"/>
            <a:chExt cx="12517006" cy="1907143"/>
          </a:xfrm>
        </p:grpSpPr>
        <p:sp>
          <p:nvSpPr>
            <p:cNvPr id="11" name="TextBox 10"/>
            <p:cNvSpPr txBox="1"/>
            <p:nvPr/>
          </p:nvSpPr>
          <p:spPr>
            <a:xfrm>
              <a:off x="4581525" y="5017532"/>
              <a:ext cx="7162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List&lt;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RateQuote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 quotes = 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quotesListInDescOrdrLnAmt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stream()</a:t>
              </a: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 err="1" smtClean="0">
                  <a:solidFill>
                    <a:srgbClr val="FF0000"/>
                  </a:solidFill>
                </a:rPr>
                <a:t>takeWhile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(quote 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-&gt; 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q.getLoanAmount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 &gt;=450000)</a:t>
              </a: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   .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collect(</a:t>
              </a:r>
              <a:r>
                <a:rPr 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Collectors.toList</a:t>
              </a:r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());</a:t>
              </a:r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772681" y="5005864"/>
              <a:ext cx="76592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List&lt;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RateQuote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 quotes =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quotesListInDescOrdrLnAmt</a:t>
              </a:r>
              <a:endPara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lvl="2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.stream()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.filter(quote -&gt; 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q.getLoanAmount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 &gt;=450000)</a:t>
              </a:r>
            </a:p>
            <a:p>
              <a:pPr lvl="2"/>
              <a:r>
                <a:rPr 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.collect(</a:t>
              </a:r>
              <a:r>
                <a:rPr lang="en-US" sz="14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Collectors.toList</a:t>
              </a:r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());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400" y="4912460"/>
              <a:ext cx="5114925" cy="190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19725" y="4910317"/>
              <a:ext cx="4572000" cy="190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31561" y="394236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55961" y="395189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9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65464" y="633995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89864" y="633897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2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Adoption/Challenges/Questions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1724025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Is it right time to adopt java 9  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How easy is it to understand and design an app in java 9 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 have a lot of legacy code </a:t>
            </a:r>
            <a:r>
              <a:rPr lang="en-US" sz="2000" dirty="0" err="1" smtClean="0"/>
              <a:t>base.Is</a:t>
            </a:r>
            <a:r>
              <a:rPr lang="en-US" sz="2000" dirty="0" smtClean="0"/>
              <a:t> it easy to upgrade my legacy code base to Java 9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Is it fully backward compatible </a:t>
            </a:r>
            <a:r>
              <a:rPr lang="en-US" sz="2000" dirty="0" smtClean="0"/>
              <a:t>like the previous Java versions ?</a:t>
            </a: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4467225"/>
            <a:ext cx="2191394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13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Road to Java EE 8 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2" y="1571625"/>
            <a:ext cx="970699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3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Road to Java EE 8 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571625"/>
            <a:ext cx="8915400" cy="5191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8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Road to Java EE 8 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76424"/>
            <a:ext cx="4286250" cy="4252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876424"/>
            <a:ext cx="5129063" cy="4252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6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Buzzwords from Java </a:t>
            </a:r>
            <a:r>
              <a:rPr lang="en-US" sz="3010" b="1" dirty="0" smtClean="0">
                <a:solidFill>
                  <a:srgbClr val="FFFF00"/>
                </a:solidFill>
              </a:rPr>
              <a:t>One - OCT 2017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40590" y="1631520"/>
            <a:ext cx="5562601" cy="512170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Java 9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Modularity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Java EE 8 / EE4J / </a:t>
            </a:r>
            <a:r>
              <a:rPr lang="en-US" sz="2400" dirty="0" err="1">
                <a:solidFill>
                  <a:srgbClr val="FF0000"/>
                </a:solidFill>
              </a:rPr>
              <a:t>Microprofile</a:t>
            </a:r>
            <a:endParaRPr lang="en-US" sz="2400" dirty="0" smtClean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Server less Cloud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Micro Services/Cloud Native </a:t>
            </a:r>
            <a:r>
              <a:rPr lang="en-US" sz="2400" dirty="0" smtClean="0">
                <a:solidFill>
                  <a:srgbClr val="FF0000"/>
                </a:solidFill>
              </a:rPr>
              <a:t>Applications/Containerization</a:t>
            </a:r>
            <a:endParaRPr lang="en-US" sz="2400" dirty="0" smtClean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Reactive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Java For Mobile App Development</a:t>
            </a:r>
          </a:p>
        </p:txBody>
      </p:sp>
      <p:pic>
        <p:nvPicPr>
          <p:cNvPr id="1026" name="Picture 2" descr="https://vorozco.com/images/posts/java9fedora26/duk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470692"/>
            <a:ext cx="1559157" cy="198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62" y="3552825"/>
            <a:ext cx="1401434" cy="101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91" y="5991226"/>
            <a:ext cx="1537529" cy="6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38" y="3366442"/>
            <a:ext cx="1497098" cy="145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82" y="2257425"/>
            <a:ext cx="1680022" cy="72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09" y="5457825"/>
            <a:ext cx="1744051" cy="72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17" y="4842279"/>
            <a:ext cx="164588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84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Road to Java EE 8 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647825"/>
            <a:ext cx="8991600" cy="467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35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EE4J / Micro profile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25" y="1495425"/>
            <a:ext cx="954620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What is EE4J ?  </a:t>
            </a:r>
          </a:p>
          <a:p>
            <a:r>
              <a:rPr lang="en-US" dirty="0"/>
              <a:t>     </a:t>
            </a:r>
            <a:endParaRPr lang="en-US" dirty="0" smtClean="0"/>
          </a:p>
          <a:p>
            <a:r>
              <a:rPr lang="en-US" dirty="0" smtClean="0"/>
              <a:t>   Eclipse </a:t>
            </a:r>
            <a:r>
              <a:rPr lang="en-US" dirty="0"/>
              <a:t>Enterprise for Java (EE4J) is an open source initiative to create standard APIs,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implementations </a:t>
            </a:r>
            <a:r>
              <a:rPr lang="en-US" dirty="0"/>
              <a:t>of those APIs, and technology compatibility kits for Java runtimes that </a:t>
            </a:r>
            <a:endParaRPr lang="en-US" dirty="0" smtClean="0"/>
          </a:p>
          <a:p>
            <a:r>
              <a:rPr lang="en-US" dirty="0" smtClean="0"/>
              <a:t>   enable </a:t>
            </a:r>
            <a:r>
              <a:rPr lang="en-US" dirty="0"/>
              <a:t>development, deployment, and management of server-side and </a:t>
            </a:r>
            <a:r>
              <a:rPr lang="en-US" dirty="0" smtClean="0"/>
              <a:t>cloud-native apps.</a:t>
            </a:r>
          </a:p>
          <a:p>
            <a:endParaRPr lang="en-US" dirty="0"/>
          </a:p>
          <a:p>
            <a:r>
              <a:rPr lang="en-US" dirty="0" smtClean="0"/>
              <a:t>   </a:t>
            </a:r>
            <a:r>
              <a:rPr lang="en-US" u="sng" dirty="0">
                <a:solidFill>
                  <a:srgbClr val="0070C0"/>
                </a:solidFill>
              </a:rPr>
              <a:t>https://projects.eclipse.org/projects/ee4j/charter</a:t>
            </a: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What is Eclipse </a:t>
            </a:r>
            <a:r>
              <a:rPr lang="en-US" dirty="0" err="1"/>
              <a:t>Microprofile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The </a:t>
            </a:r>
            <a:r>
              <a:rPr lang="en-US" dirty="0"/>
              <a:t>microprofile.io community (</a:t>
            </a:r>
            <a:r>
              <a:rPr lang="en-US" u="sng" dirty="0">
                <a:solidFill>
                  <a:srgbClr val="0070C0"/>
                </a:solidFill>
              </a:rPr>
              <a:t>http://microprofile.io/</a:t>
            </a:r>
            <a:r>
              <a:rPr lang="en-US" dirty="0"/>
              <a:t>) is a semi-new community dedicated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to </a:t>
            </a:r>
            <a:r>
              <a:rPr lang="en-US" dirty="0"/>
              <a:t>optimizing the Enterprise Java mission for </a:t>
            </a:r>
            <a:r>
              <a:rPr lang="en-US" dirty="0" smtClean="0"/>
              <a:t>micro service </a:t>
            </a:r>
            <a:r>
              <a:rPr lang="en-US" dirty="0"/>
              <a:t>based architectures.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The </a:t>
            </a:r>
            <a:r>
              <a:rPr lang="en-US" dirty="0"/>
              <a:t>goal is to define a </a:t>
            </a:r>
            <a:r>
              <a:rPr lang="en-US" dirty="0" smtClean="0"/>
              <a:t>micro services app platform </a:t>
            </a:r>
            <a:r>
              <a:rPr lang="en-US" dirty="0"/>
              <a:t>that is portable </a:t>
            </a:r>
            <a:r>
              <a:rPr lang="en-US" dirty="0" smtClean="0"/>
              <a:t>on multiple runtimes 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solidFill>
                  <a:srgbClr val="0070C0"/>
                </a:solidFill>
              </a:rPr>
              <a:t>https://projects.eclipse.org/proposals/eclipse-microprofile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59" y="2943225"/>
            <a:ext cx="2715866" cy="11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5457825"/>
            <a:ext cx="3719513" cy="112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29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Java EE 8 – EE4J / Micro profile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7690" y="1571625"/>
            <a:ext cx="7089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Who are the Major Players in the eclipse micro profile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0" y="2505075"/>
            <a:ext cx="341462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4" y="4720737"/>
            <a:ext cx="2928937" cy="159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2409825"/>
            <a:ext cx="2700337" cy="142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3" y="4879731"/>
            <a:ext cx="3403950" cy="127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60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00"/>
                </a:solidFill>
              </a:rPr>
              <a:t>Serverless</a:t>
            </a:r>
            <a:r>
              <a:rPr lang="en-US" sz="3010" b="1" dirty="0" smtClean="0">
                <a:solidFill>
                  <a:srgbClr val="FFFF00"/>
                </a:solidFill>
              </a:rPr>
              <a:t> Cloud – </a:t>
            </a:r>
          </a:p>
          <a:p>
            <a:r>
              <a:rPr lang="en-US" sz="3010" b="1" dirty="0" smtClean="0">
                <a:solidFill>
                  <a:srgbClr val="FFFF00"/>
                </a:solidFill>
              </a:rPr>
              <a:t>Traditional Cloud stack of services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19225"/>
            <a:ext cx="8382000" cy="53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36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00"/>
                </a:solidFill>
              </a:rPr>
              <a:t>Serverless</a:t>
            </a:r>
            <a:r>
              <a:rPr lang="en-US" sz="3010" b="1" dirty="0" smtClean="0">
                <a:solidFill>
                  <a:srgbClr val="FFFF00"/>
                </a:solidFill>
              </a:rPr>
              <a:t> Cloud – </a:t>
            </a:r>
            <a:r>
              <a:rPr lang="en-US" sz="3010" b="1" dirty="0" err="1" smtClean="0">
                <a:solidFill>
                  <a:srgbClr val="FFFF00"/>
                </a:solidFill>
              </a:rPr>
              <a:t>FaaS</a:t>
            </a:r>
            <a:r>
              <a:rPr lang="en-US" sz="3010" b="1" dirty="0" smtClean="0">
                <a:solidFill>
                  <a:srgbClr val="FFFF00"/>
                </a:solidFill>
              </a:rPr>
              <a:t> ( What is it ? 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1647825"/>
            <a:ext cx="5136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Does it not have any servers 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What is it and Who hosts it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Who manages it 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Is there a subscription fee for it ?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588592"/>
            <a:ext cx="4949080" cy="275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0" y="3957906"/>
            <a:ext cx="1569728" cy="10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28220" y="5389926"/>
            <a:ext cx="1448709" cy="1343101"/>
            <a:chOff x="1533525" y="5294295"/>
            <a:chExt cx="1448709" cy="1343101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525" y="5294295"/>
              <a:ext cx="1448709" cy="77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525" y="6065114"/>
              <a:ext cx="1448709" cy="57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743325" y="5046256"/>
            <a:ext cx="2066925" cy="1571355"/>
            <a:chOff x="4124325" y="4850488"/>
            <a:chExt cx="2066925" cy="1571355"/>
          </a:xfrm>
        </p:grpSpPr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325" y="5438306"/>
              <a:ext cx="2066925" cy="98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325" y="4850488"/>
              <a:ext cx="1995488" cy="587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172325" y="5047065"/>
            <a:ext cx="1981200" cy="1399821"/>
            <a:chOff x="6220625" y="4923260"/>
            <a:chExt cx="1638300" cy="1257115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625" y="5552627"/>
              <a:ext cx="1537529" cy="627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625" y="4923260"/>
              <a:ext cx="1638300" cy="606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908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00"/>
                </a:solidFill>
              </a:rPr>
              <a:t>Serverless</a:t>
            </a:r>
            <a:r>
              <a:rPr lang="en-US" sz="3010" b="1" dirty="0" smtClean="0">
                <a:solidFill>
                  <a:srgbClr val="FFFF00"/>
                </a:solidFill>
              </a:rPr>
              <a:t> Cloud – Oracle announces FN project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0975" y="1495425"/>
            <a:ext cx="966194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Oracle joins the cloud wars for </a:t>
            </a:r>
            <a:r>
              <a:rPr lang="en-US" dirty="0" err="1" smtClean="0"/>
              <a:t>FaaS</a:t>
            </a:r>
            <a:r>
              <a:rPr lang="en-US" dirty="0" smtClean="0"/>
              <a:t> with FN project 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FN is an event driven, open source , Functions as a service compute platform that</a:t>
            </a:r>
          </a:p>
          <a:p>
            <a:r>
              <a:rPr lang="en-US" dirty="0" smtClean="0"/>
              <a:t>You can run anywhere . Its GIT repository is made public in Java One 2017 Key note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GitHub link for the open source project </a:t>
            </a:r>
          </a:p>
          <a:p>
            <a:endParaRPr lang="en-US" dirty="0"/>
          </a:p>
          <a:p>
            <a:r>
              <a:rPr lang="en-US" u="sng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u="sng" dirty="0">
                <a:solidFill>
                  <a:srgbClr val="0070C0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rgbClr val="0070C0"/>
                </a:solidFill>
                <a:hlinkClick r:id="rId2"/>
              </a:rPr>
              <a:t>github.com/fnproject/fn</a:t>
            </a:r>
            <a:endParaRPr lang="en-US" u="sng" dirty="0" smtClean="0">
              <a:solidFill>
                <a:srgbClr val="0070C0"/>
              </a:solidFill>
            </a:endParaRPr>
          </a:p>
          <a:p>
            <a:endParaRPr lang="en-US" u="sng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Written in Go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be run in local with in minutes after reading the </a:t>
            </a:r>
            <a:r>
              <a:rPr lang="en-US" dirty="0" err="1"/>
              <a:t>Github</a:t>
            </a:r>
            <a:r>
              <a:rPr lang="en-US" dirty="0"/>
              <a:t> ReadMe doc for quick start. </a:t>
            </a:r>
          </a:p>
        </p:txBody>
      </p:sp>
    </p:spTree>
    <p:extLst>
      <p:ext uri="{BB962C8B-B14F-4D97-AF65-F5344CB8AC3E}">
        <p14:creationId xmlns:p14="http://schemas.microsoft.com/office/powerpoint/2010/main" val="10679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00"/>
                </a:solidFill>
              </a:rPr>
              <a:t>Serverless</a:t>
            </a:r>
            <a:r>
              <a:rPr lang="en-US" sz="3010" b="1" dirty="0" smtClean="0">
                <a:solidFill>
                  <a:srgbClr val="FFFF00"/>
                </a:solidFill>
              </a:rPr>
              <a:t> Cloud – </a:t>
            </a:r>
            <a:r>
              <a:rPr lang="en-US" sz="3010" b="1" dirty="0" err="1" smtClean="0">
                <a:solidFill>
                  <a:srgbClr val="FFFF00"/>
                </a:solidFill>
              </a:rPr>
              <a:t>Helloworld</a:t>
            </a:r>
            <a:r>
              <a:rPr lang="en-US" sz="3010" b="1" dirty="0" smtClean="0">
                <a:solidFill>
                  <a:srgbClr val="FFFF00"/>
                </a:solidFill>
              </a:rPr>
              <a:t> on AWS Lambda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4238625"/>
            <a:ext cx="34671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6725" y="1952625"/>
            <a:ext cx="72657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Create a Simple Function in Java in Eclipse AWS tool kit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Export it as a Jar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Upload the Jar on to AWS </a:t>
            </a:r>
            <a:r>
              <a:rPr lang="en-US" dirty="0" err="1" smtClean="0"/>
              <a:t>lamba</a:t>
            </a:r>
            <a:r>
              <a:rPr lang="en-US" dirty="0" smtClean="0"/>
              <a:t> using AWS management console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Run a test and view the logs in AWS management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00"/>
                </a:solidFill>
              </a:rPr>
              <a:t>Microservices</a:t>
            </a:r>
            <a:r>
              <a:rPr lang="en-US" sz="3010" b="1" dirty="0" smtClean="0">
                <a:solidFill>
                  <a:srgbClr val="FFFF00"/>
                </a:solidFill>
              </a:rPr>
              <a:t> – Wide spread adoption and maturing of </a:t>
            </a:r>
            <a:r>
              <a:rPr lang="en-US" sz="3010" b="1" dirty="0" err="1" smtClean="0">
                <a:solidFill>
                  <a:srgbClr val="FFFF00"/>
                </a:solidFill>
              </a:rPr>
              <a:t>microservices</a:t>
            </a:r>
            <a:r>
              <a:rPr lang="en-US" sz="3010" b="1" dirty="0" smtClean="0">
                <a:solidFill>
                  <a:srgbClr val="FFFF00"/>
                </a:solidFill>
              </a:rPr>
              <a:t> architectures .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9640" y="1571625"/>
            <a:ext cx="904606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current Programming communities are widely adopting the micro services patterns</a:t>
            </a:r>
          </a:p>
          <a:p>
            <a:r>
              <a:rPr lang="en-US" dirty="0" smtClean="0"/>
              <a:t>in their application architectures.  </a:t>
            </a:r>
          </a:p>
          <a:p>
            <a:endParaRPr lang="en-US" dirty="0"/>
          </a:p>
          <a:p>
            <a:r>
              <a:rPr lang="en-US" dirty="0" smtClean="0"/>
              <a:t>Major patterns like Circuit Breakers , Service Discovery, Containerization</a:t>
            </a:r>
          </a:p>
          <a:p>
            <a:r>
              <a:rPr lang="en-US" dirty="0" smtClean="0"/>
              <a:t>are being adopted widely in the java community. </a:t>
            </a:r>
          </a:p>
          <a:p>
            <a:endParaRPr lang="en-US" dirty="0"/>
          </a:p>
          <a:p>
            <a:r>
              <a:rPr lang="en-US" dirty="0" smtClean="0"/>
              <a:t>Examples of Frameworks that facilitate the use of micro services 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Netflix OSS ( Open Source Software 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Spring Cloud with Netflix OSS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 smtClean="0"/>
              <a:t>Explore Netflix Eureka and Netflix </a:t>
            </a:r>
            <a:r>
              <a:rPr lang="en-US" dirty="0" err="1" smtClean="0"/>
              <a:t>Hysterix</a:t>
            </a:r>
            <a:r>
              <a:rPr lang="en-US" dirty="0" smtClean="0"/>
              <a:t> dashboards  to view their features.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github.com/Netflix/eureka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github.com/Netflix/Hystrix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github.com/spring-cloud-samples/eureka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 Change in the programming paradigms and mindsets 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" y="1571625"/>
            <a:ext cx="93440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Traditional Imperative Style Programming  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You tell the program WHAT to do and HOW to do .</a:t>
            </a:r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Functional Style Programming 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 You tell the program WHAT to do and the rest is taken care </a:t>
            </a:r>
          </a:p>
          <a:p>
            <a:r>
              <a:rPr lang="en-US" dirty="0"/>
              <a:t> </a:t>
            </a:r>
            <a:r>
              <a:rPr lang="en-US" dirty="0" smtClean="0"/>
              <a:t>      by a function/higher order function.</a:t>
            </a:r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Reactive Style Programming :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 It’s a next step to the Functional Style programming . Where the programs react to the    </a:t>
            </a:r>
          </a:p>
          <a:p>
            <a:r>
              <a:rPr lang="en-US" dirty="0"/>
              <a:t> </a:t>
            </a:r>
            <a:r>
              <a:rPr lang="en-US" dirty="0" smtClean="0"/>
              <a:t>      stimuli and execute the higher order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9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–Example of Imperative Style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1647825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Loan with highest RQI value in the year 2017 :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0125" y="2181225"/>
            <a:ext cx="739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List&lt;Loan&gt; loans =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createLoansList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0.0 ;</a:t>
            </a:r>
          </a:p>
          <a:p>
            <a:pPr lvl="2"/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for( Loan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loans) {</a:t>
            </a:r>
          </a:p>
          <a:p>
            <a:pPr lvl="2"/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if(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loan.getLoanYear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==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2017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{</a:t>
            </a:r>
          </a:p>
          <a:p>
            <a:pPr lvl="2"/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if(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loan.getRQI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&gt;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) {</a:t>
            </a: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   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l.getRQI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}</a:t>
            </a: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}</a:t>
            </a:r>
          </a:p>
          <a:p>
            <a:pPr lvl="2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529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7122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  <a:latin typeface="+mj-lt"/>
              </a:rPr>
              <a:t>Java 9 Modularity – Problems with </a:t>
            </a:r>
            <a:r>
              <a:rPr lang="en-US" sz="3010" b="1" dirty="0" err="1" smtClean="0">
                <a:solidFill>
                  <a:srgbClr val="FFFF00"/>
                </a:solidFill>
                <a:latin typeface="+mj-lt"/>
              </a:rPr>
              <a:t>classpath</a:t>
            </a:r>
            <a:endParaRPr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010" y="1822817"/>
            <a:ext cx="94102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Brittle and Hard to manage Runtime Class path in Java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Monolithic Applications with heavy memory usage and vulnerable to fail easily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840706"/>
            <a:ext cx="2886457" cy="188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040689"/>
            <a:ext cx="4095242" cy="1483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3262345"/>
            <a:ext cx="3792804" cy="16076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300445"/>
            <a:ext cx="2801013" cy="13191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47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–Example of Functional Style &amp; Differences with imperative style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1444109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Loan with highest RQI value in the year 2017 :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76250" y="2285583"/>
            <a:ext cx="5181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List&lt;Loan&gt; loans =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createLoansList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0.0 ;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for( Loan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loans) {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if(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loan.getLoanYear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== 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2017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{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if(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loan.getRQI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&gt;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) {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   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l.getRQI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}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}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1925" y="2285583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List&lt;List&gt; loans = </a:t>
            </a:r>
            <a:r>
              <a:rPr 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createLoansList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highestRQI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= loans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.filter( loan -&gt; </a:t>
            </a:r>
            <a:r>
              <a:rPr 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loan.getLoanYear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() == 2017 )</a:t>
            </a: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	.map(loan -&gt; </a:t>
            </a:r>
            <a:r>
              <a:rPr 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loan.getRQI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())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	.max();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81525" y="2017157"/>
            <a:ext cx="0" cy="420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975" y="4581525"/>
            <a:ext cx="41721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Every Value is associated with a variable</a:t>
            </a:r>
          </a:p>
          <a:p>
            <a:r>
              <a:rPr lang="en-US" sz="1600" dirty="0" smtClean="0"/>
              <a:t>    that can change.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Order of execution matters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Repetition is controlled by programmer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14874" y="4581525"/>
            <a:ext cx="3797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Every Value is associated only once </a:t>
            </a:r>
          </a:p>
          <a:p>
            <a:r>
              <a:rPr lang="en-US" sz="1600" dirty="0" smtClean="0"/>
              <a:t>     and will never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Order of execution is not defined.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Repetition is controlled by library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749" y="191625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Imperative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1652" y="191410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Functional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5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–Lazy Evaluation in Functional Style Programming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7325" y="1571625"/>
            <a:ext cx="6211957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public static void main(String[]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args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{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IntStream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stream =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IntStream.range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(1,5) 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stream =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stream.peek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-&gt; log(“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start-”+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.filter(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-&gt; { 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	log(“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filtering-”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	return i%2 == 0 ; 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	})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.peek(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-&gt;log(“after filter”+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log(“After the stream statement “) ;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log(“ The count in the stream is” + </a:t>
            </a:r>
            <a:r>
              <a:rPr 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stream.count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());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Output : </a:t>
            </a: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After the steam statement  ( Notice that This statement is printed first )</a:t>
            </a: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start -1</a:t>
            </a: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filtering-1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start 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-2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filtering-2</a:t>
            </a: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after filter-2</a:t>
            </a: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start 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-3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filtering-3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start </a:t>
            </a: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-4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filtering-4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after filter-4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count in the stream is 2</a:t>
            </a:r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endParaRPr 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2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–Next step to Functional style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" y="1647825"/>
            <a:ext cx="912461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main pillars of the Reactive programming are : </a:t>
            </a:r>
          </a:p>
          <a:p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 smtClean="0"/>
              <a:t>They are elastic 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They are Event driven / Asynchronous 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They are responsive with lazy evaluation and respond only when its needed.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They are resilient.</a:t>
            </a:r>
          </a:p>
          <a:p>
            <a:endParaRPr lang="en-US" sz="2000" dirty="0" smtClean="0"/>
          </a:p>
          <a:p>
            <a:r>
              <a:rPr lang="en-US" sz="2000" dirty="0" smtClean="0"/>
              <a:t>Examples: </a:t>
            </a:r>
          </a:p>
          <a:p>
            <a:r>
              <a:rPr lang="en-US" sz="2000" dirty="0"/>
              <a:t>	</a:t>
            </a:r>
            <a:endParaRPr lang="en-US" sz="2000" dirty="0" smtClean="0"/>
          </a:p>
          <a:p>
            <a:pPr marL="457200" indent="-457200">
              <a:buAutoNum type="arabicParenR"/>
            </a:pPr>
            <a:r>
              <a:rPr lang="en-US" sz="2000" dirty="0" smtClean="0"/>
              <a:t>Excel sheet value calculations on update of a cell 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Updating every mobile/</a:t>
            </a:r>
            <a:r>
              <a:rPr lang="en-US" sz="2000" dirty="0" err="1" smtClean="0"/>
              <a:t>webapp</a:t>
            </a:r>
            <a:r>
              <a:rPr lang="en-US" sz="2000" dirty="0" smtClean="0"/>
              <a:t> about the Stock price when it changes</a:t>
            </a:r>
          </a:p>
        </p:txBody>
      </p:sp>
    </p:spTree>
    <p:extLst>
      <p:ext uri="{BB962C8B-B14F-4D97-AF65-F5344CB8AC3E}">
        <p14:creationId xmlns:p14="http://schemas.microsoft.com/office/powerpoint/2010/main" val="247789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Reactive Programming –</a:t>
            </a:r>
          </a:p>
          <a:p>
            <a:r>
              <a:rPr lang="en-US" sz="2400" b="1" dirty="0" err="1">
                <a:solidFill>
                  <a:srgbClr val="FFFF00"/>
                </a:solidFill>
              </a:rPr>
              <a:t>CompletableFuture</a:t>
            </a:r>
            <a:r>
              <a:rPr lang="en-US" sz="2400" b="1" dirty="0" smtClean="0">
                <a:solidFill>
                  <a:srgbClr val="FFFF00"/>
                </a:solidFill>
              </a:rPr>
              <a:t> ( java 8) , </a:t>
            </a:r>
            <a:r>
              <a:rPr lang="en-US" sz="2400" b="1" dirty="0" err="1" smtClean="0">
                <a:solidFill>
                  <a:srgbClr val="FFFF00"/>
                </a:solidFill>
              </a:rPr>
              <a:t>RxJava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–Reactive Extensions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8100" y="1495425"/>
            <a:ext cx="13258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public</a:t>
            </a:r>
            <a:r>
              <a:rPr lang="en-US" sz="1000" dirty="0"/>
              <a:t> </a:t>
            </a:r>
            <a:r>
              <a:rPr lang="en-US" sz="1000" b="1" dirty="0"/>
              <a:t>class</a:t>
            </a:r>
            <a:r>
              <a:rPr lang="en-US" sz="1000" dirty="0"/>
              <a:t> </a:t>
            </a:r>
            <a:r>
              <a:rPr lang="en-US" sz="1000" dirty="0" err="1"/>
              <a:t>HelloWorldCompletableFuture</a:t>
            </a:r>
            <a:r>
              <a:rPr lang="en-US" sz="1000" dirty="0"/>
              <a:t> {</a:t>
            </a:r>
          </a:p>
          <a:p>
            <a:r>
              <a:rPr lang="en-US" sz="1000" dirty="0"/>
              <a:t>     </a:t>
            </a:r>
          </a:p>
          <a:p>
            <a:r>
              <a:rPr lang="en-US" sz="1000" dirty="0"/>
              <a:t>     </a:t>
            </a:r>
            <a:r>
              <a:rPr lang="en-US" sz="1000" b="1" dirty="0"/>
              <a:t>public</a:t>
            </a:r>
            <a:r>
              <a:rPr lang="en-US" sz="1000" dirty="0"/>
              <a:t> </a:t>
            </a:r>
            <a:r>
              <a:rPr lang="en-US" sz="1000" b="1" dirty="0"/>
              <a:t>static</a:t>
            </a:r>
            <a:r>
              <a:rPr lang="en-US" sz="1000" dirty="0"/>
              <a:t> </a:t>
            </a:r>
            <a:r>
              <a:rPr lang="en-US" sz="1000" b="1" dirty="0"/>
              <a:t>void</a:t>
            </a:r>
            <a:r>
              <a:rPr lang="en-US" sz="1000" dirty="0"/>
              <a:t> main(String[] </a:t>
            </a:r>
            <a:r>
              <a:rPr lang="en-US" sz="1000" dirty="0" err="1"/>
              <a:t>args</a:t>
            </a:r>
            <a:r>
              <a:rPr lang="en-US" sz="1000" dirty="0"/>
              <a:t>) </a:t>
            </a:r>
            <a:r>
              <a:rPr lang="en-US" sz="1000" b="1" dirty="0"/>
              <a:t>throws</a:t>
            </a:r>
            <a:r>
              <a:rPr lang="en-US" sz="1000" dirty="0"/>
              <a:t> </a:t>
            </a:r>
            <a:r>
              <a:rPr lang="en-US" sz="1000" dirty="0" err="1"/>
              <a:t>InterruptedException</a:t>
            </a:r>
            <a:r>
              <a:rPr lang="en-US" sz="1000" dirty="0"/>
              <a:t>, </a:t>
            </a:r>
            <a:r>
              <a:rPr lang="en-US" sz="1000" dirty="0" err="1"/>
              <a:t>ExecutionException</a:t>
            </a:r>
            <a:r>
              <a:rPr lang="en-US" sz="1000" dirty="0"/>
              <a:t> {</a:t>
            </a:r>
          </a:p>
          <a:p>
            <a:r>
              <a:rPr lang="en-US" sz="1000" dirty="0"/>
              <a:t>          </a:t>
            </a:r>
          </a:p>
          <a:p>
            <a:r>
              <a:rPr lang="en-US" sz="1000" dirty="0"/>
              <a:t>          </a:t>
            </a:r>
          </a:p>
          <a:p>
            <a:r>
              <a:rPr lang="en-US" sz="1000" dirty="0"/>
              <a:t>          </a:t>
            </a:r>
            <a:r>
              <a:rPr lang="en-US" sz="1000" dirty="0" err="1"/>
              <a:t>CompletableFuture</a:t>
            </a:r>
            <a:r>
              <a:rPr lang="en-US" sz="1000" dirty="0"/>
              <a:t>&lt;String&gt; </a:t>
            </a:r>
            <a:r>
              <a:rPr lang="en-US" sz="1000" dirty="0" err="1"/>
              <a:t>bestTravelFuture</a:t>
            </a:r>
            <a:r>
              <a:rPr lang="en-US" sz="1000" dirty="0"/>
              <a:t>  </a:t>
            </a:r>
          </a:p>
          <a:p>
            <a:r>
              <a:rPr lang="en-US" sz="1000" dirty="0"/>
              <a:t>                 = </a:t>
            </a:r>
            <a:r>
              <a:rPr lang="en-US" sz="1000" dirty="0" err="1"/>
              <a:t>CompletableFuture.</a:t>
            </a:r>
            <a:r>
              <a:rPr lang="en-US" sz="1000" i="1" dirty="0" err="1"/>
              <a:t>supplyAsync</a:t>
            </a:r>
            <a:r>
              <a:rPr lang="en-US" sz="1000" dirty="0"/>
              <a:t>(</a:t>
            </a:r>
            <a:r>
              <a:rPr lang="en-US" sz="1000" dirty="0" err="1"/>
              <a:t>HelloWorldCompletableFuture</a:t>
            </a:r>
            <a:r>
              <a:rPr lang="en-US" sz="1000" dirty="0"/>
              <a:t>::</a:t>
            </a:r>
            <a:r>
              <a:rPr lang="en-US" sz="1000" i="1" dirty="0" err="1"/>
              <a:t>findBestFlight</a:t>
            </a:r>
            <a:r>
              <a:rPr lang="en-US" sz="1000" dirty="0"/>
              <a:t>)</a:t>
            </a:r>
          </a:p>
          <a:p>
            <a:r>
              <a:rPr lang="en-US" sz="1000" dirty="0"/>
              <a:t>                      .</a:t>
            </a:r>
            <a:r>
              <a:rPr lang="en-US" sz="1000" dirty="0" err="1"/>
              <a:t>thenCombine</a:t>
            </a:r>
            <a:r>
              <a:rPr lang="en-US" sz="1000" dirty="0"/>
              <a:t>(</a:t>
            </a:r>
            <a:r>
              <a:rPr lang="en-US" sz="1000" dirty="0" err="1"/>
              <a:t>CompletableFuture.</a:t>
            </a:r>
            <a:r>
              <a:rPr lang="en-US" sz="1000" i="1" dirty="0" err="1"/>
              <a:t>supplyAsync</a:t>
            </a:r>
            <a:r>
              <a:rPr lang="en-US" sz="1000" dirty="0"/>
              <a:t>(</a:t>
            </a:r>
            <a:r>
              <a:rPr lang="en-US" sz="1000" dirty="0" err="1"/>
              <a:t>HelloWorldCompletableFuture</a:t>
            </a:r>
            <a:r>
              <a:rPr lang="en-US" sz="1000" dirty="0"/>
              <a:t>::</a:t>
            </a:r>
            <a:r>
              <a:rPr lang="en-US" sz="1000" i="1" dirty="0" err="1"/>
              <a:t>findBestHotel</a:t>
            </a:r>
            <a:r>
              <a:rPr lang="en-US" sz="1000" dirty="0"/>
              <a:t>), (s1,s2)-&gt; s1+s2);</a:t>
            </a:r>
          </a:p>
          <a:p>
            <a:r>
              <a:rPr lang="en-US" sz="1000" dirty="0"/>
              <a:t>          </a:t>
            </a:r>
            <a:endParaRPr lang="en-US" sz="1000" dirty="0" smtClean="0"/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 smtClean="0"/>
              <a:t>(“Executing Other OPERATIONs");</a:t>
            </a:r>
            <a:endParaRPr lang="en-US" sz="1000" dirty="0"/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/>
              <a:t>(</a:t>
            </a:r>
            <a:r>
              <a:rPr lang="en-US" sz="1000" dirty="0" err="1"/>
              <a:t>bestTravelFuture.get</a:t>
            </a:r>
            <a:r>
              <a:rPr lang="en-US" sz="1000" dirty="0" smtClean="0"/>
              <a:t>()); // Blocking Call which waits for both threads to finish</a:t>
            </a:r>
            <a:endParaRPr lang="en-US" sz="1000" dirty="0"/>
          </a:p>
          <a:p>
            <a:r>
              <a:rPr lang="en-US" sz="1000" dirty="0"/>
              <a:t>          </a:t>
            </a:r>
          </a:p>
          <a:p>
            <a:r>
              <a:rPr lang="en-US" sz="1000" dirty="0"/>
              <a:t>     </a:t>
            </a:r>
            <a:r>
              <a:rPr lang="en-US" sz="1000" dirty="0" smtClean="0"/>
              <a:t>}</a:t>
            </a:r>
            <a:endParaRPr lang="en-US" sz="1000" dirty="0"/>
          </a:p>
          <a:p>
            <a:r>
              <a:rPr lang="en-US" sz="10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8325" y="3393698"/>
            <a:ext cx="35909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private</a:t>
            </a:r>
            <a:r>
              <a:rPr lang="en-US" sz="1000" dirty="0"/>
              <a:t> </a:t>
            </a:r>
            <a:r>
              <a:rPr lang="en-US" sz="1000" b="1" dirty="0"/>
              <a:t>static</a:t>
            </a:r>
            <a:r>
              <a:rPr lang="en-US" sz="1000" dirty="0"/>
              <a:t> String </a:t>
            </a:r>
            <a:r>
              <a:rPr lang="en-US" sz="1000" dirty="0" err="1"/>
              <a:t>findBestFlight</a:t>
            </a:r>
            <a:r>
              <a:rPr lang="en-US" sz="1000" dirty="0"/>
              <a:t>() {</a:t>
            </a:r>
          </a:p>
          <a:p>
            <a:r>
              <a:rPr lang="en-US" sz="1000" dirty="0"/>
              <a:t>          </a:t>
            </a:r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/>
              <a:t>("Insider the </a:t>
            </a:r>
            <a:r>
              <a:rPr lang="en-US" sz="1000" dirty="0" err="1"/>
              <a:t>findBestFlight</a:t>
            </a:r>
            <a:r>
              <a:rPr lang="en-US" sz="1000" dirty="0"/>
              <a:t> ");</a:t>
            </a:r>
          </a:p>
          <a:p>
            <a:r>
              <a:rPr lang="en-US" sz="1000" dirty="0"/>
              <a:t>          </a:t>
            </a:r>
            <a:r>
              <a:rPr lang="en-US" sz="1000" b="1" dirty="0"/>
              <a:t>try</a:t>
            </a:r>
            <a:r>
              <a:rPr lang="en-US" sz="1000" dirty="0"/>
              <a:t> {</a:t>
            </a:r>
          </a:p>
          <a:p>
            <a:r>
              <a:rPr lang="en-US" sz="1000" dirty="0"/>
              <a:t>              </a:t>
            </a:r>
            <a:r>
              <a:rPr lang="en-US" sz="1000" dirty="0" err="1">
                <a:solidFill>
                  <a:srgbClr val="FF0000"/>
                </a:solidFill>
              </a:rPr>
              <a:t>Thread.</a:t>
            </a:r>
            <a:r>
              <a:rPr lang="en-US" sz="1000" i="1" dirty="0" err="1">
                <a:solidFill>
                  <a:srgbClr val="FF0000"/>
                </a:solidFill>
              </a:rPr>
              <a:t>sleep</a:t>
            </a:r>
            <a:r>
              <a:rPr lang="en-US" sz="1000" dirty="0">
                <a:solidFill>
                  <a:srgbClr val="FF0000"/>
                </a:solidFill>
              </a:rPr>
              <a:t>(2000l);</a:t>
            </a:r>
          </a:p>
          <a:p>
            <a:r>
              <a:rPr lang="en-US" sz="1000" dirty="0"/>
              <a:t>          } </a:t>
            </a:r>
            <a:r>
              <a:rPr lang="en-US" sz="1000" b="1" dirty="0"/>
              <a:t>catch</a:t>
            </a:r>
            <a:r>
              <a:rPr lang="en-US" sz="1000" dirty="0"/>
              <a:t> (</a:t>
            </a:r>
            <a:r>
              <a:rPr lang="en-US" sz="1000" dirty="0" err="1"/>
              <a:t>InterruptedException</a:t>
            </a:r>
            <a:r>
              <a:rPr lang="en-US" sz="1000" dirty="0"/>
              <a:t> e) {</a:t>
            </a:r>
          </a:p>
          <a:p>
            <a:r>
              <a:rPr lang="en-US" sz="1000" dirty="0"/>
              <a:t>              </a:t>
            </a:r>
            <a:r>
              <a:rPr lang="en-US" sz="1000" dirty="0" err="1"/>
              <a:t>e.printStackTrace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  }</a:t>
            </a:r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/>
              <a:t>("After calculating best Flight");</a:t>
            </a:r>
          </a:p>
          <a:p>
            <a:r>
              <a:rPr lang="en-US" sz="1000" dirty="0"/>
              <a:t>          </a:t>
            </a:r>
            <a:r>
              <a:rPr lang="en-US" sz="1000" b="1" dirty="0"/>
              <a:t>return</a:t>
            </a:r>
            <a:r>
              <a:rPr lang="en-US" sz="1000" dirty="0"/>
              <a:t> "</a:t>
            </a:r>
            <a:r>
              <a:rPr lang="en-US" sz="1000" dirty="0">
                <a:solidFill>
                  <a:srgbClr val="FF0000"/>
                </a:solidFill>
              </a:rPr>
              <a:t>Delta - 507</a:t>
            </a:r>
            <a:r>
              <a:rPr lang="en-US" sz="1000" dirty="0"/>
              <a:t>";</a:t>
            </a:r>
          </a:p>
          <a:p>
            <a:r>
              <a:rPr lang="en-US" sz="1000" dirty="0"/>
              <a:t>     }</a:t>
            </a:r>
          </a:p>
        </p:txBody>
      </p:sp>
      <p:sp>
        <p:nvSpPr>
          <p:cNvPr id="7" name="Rectangle 6"/>
          <p:cNvSpPr/>
          <p:nvPr/>
        </p:nvSpPr>
        <p:spPr>
          <a:xfrm>
            <a:off x="847724" y="3384173"/>
            <a:ext cx="5038725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private</a:t>
            </a:r>
            <a:r>
              <a:rPr lang="en-US" sz="1000" dirty="0"/>
              <a:t> </a:t>
            </a:r>
            <a:r>
              <a:rPr lang="en-US" sz="1000" b="1" dirty="0"/>
              <a:t>static</a:t>
            </a:r>
            <a:r>
              <a:rPr lang="en-US" sz="1000" dirty="0"/>
              <a:t> String </a:t>
            </a:r>
            <a:r>
              <a:rPr lang="en-US" sz="1000" dirty="0" err="1"/>
              <a:t>findBestHotel</a:t>
            </a:r>
            <a:r>
              <a:rPr lang="en-US" sz="1000" dirty="0"/>
              <a:t>() {</a:t>
            </a:r>
          </a:p>
          <a:p>
            <a:r>
              <a:rPr lang="en-US" sz="1000" dirty="0"/>
              <a:t>          </a:t>
            </a:r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/>
              <a:t>("Insider the </a:t>
            </a:r>
            <a:r>
              <a:rPr lang="en-US" sz="1000" dirty="0" err="1"/>
              <a:t>findBestHotel</a:t>
            </a:r>
            <a:r>
              <a:rPr lang="en-US" sz="1000" dirty="0"/>
              <a:t>");</a:t>
            </a:r>
          </a:p>
          <a:p>
            <a:r>
              <a:rPr lang="en-US" sz="1000" dirty="0"/>
              <a:t>          </a:t>
            </a:r>
            <a:r>
              <a:rPr lang="en-US" sz="1000" b="1" dirty="0"/>
              <a:t>try</a:t>
            </a:r>
            <a:r>
              <a:rPr lang="en-US" sz="1000" dirty="0"/>
              <a:t> {</a:t>
            </a:r>
          </a:p>
          <a:p>
            <a:r>
              <a:rPr lang="en-US" sz="1000" dirty="0"/>
              <a:t>             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Thread.</a:t>
            </a:r>
            <a:r>
              <a:rPr lang="en-US" sz="1000" i="1" dirty="0" err="1">
                <a:solidFill>
                  <a:srgbClr val="FF0000"/>
                </a:solidFill>
              </a:rPr>
              <a:t>sleep</a:t>
            </a:r>
            <a:r>
              <a:rPr lang="en-US" sz="1000" dirty="0">
                <a:solidFill>
                  <a:srgbClr val="FF0000"/>
                </a:solidFill>
              </a:rPr>
              <a:t>(1000l);</a:t>
            </a:r>
          </a:p>
          <a:p>
            <a:r>
              <a:rPr lang="en-US" sz="1000" dirty="0"/>
              <a:t>          } </a:t>
            </a:r>
            <a:r>
              <a:rPr lang="en-US" sz="1000" b="1" dirty="0"/>
              <a:t>catch</a:t>
            </a:r>
            <a:r>
              <a:rPr lang="en-US" sz="1000" dirty="0"/>
              <a:t> (</a:t>
            </a:r>
            <a:r>
              <a:rPr lang="en-US" sz="1000" dirty="0" err="1"/>
              <a:t>InterruptedException</a:t>
            </a:r>
            <a:r>
              <a:rPr lang="en-US" sz="1000" dirty="0"/>
              <a:t> e) {</a:t>
            </a:r>
          </a:p>
          <a:p>
            <a:r>
              <a:rPr lang="en-US" sz="1000" dirty="0"/>
              <a:t>              </a:t>
            </a:r>
            <a:r>
              <a:rPr lang="en-US" sz="1000" dirty="0" err="1"/>
              <a:t>e.printStackTrace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  }</a:t>
            </a:r>
          </a:p>
          <a:p>
            <a:r>
              <a:rPr lang="en-US" sz="1000" dirty="0"/>
              <a:t>          </a:t>
            </a:r>
            <a:r>
              <a:rPr lang="en-US" sz="1000" dirty="0" err="1"/>
              <a:t>System.</a:t>
            </a:r>
            <a:r>
              <a:rPr lang="en-US" sz="1000" b="1" i="1" dirty="0" err="1"/>
              <a:t>out</a:t>
            </a:r>
            <a:r>
              <a:rPr lang="en-US" sz="1000" dirty="0" err="1"/>
              <a:t>.println</a:t>
            </a:r>
            <a:r>
              <a:rPr lang="en-US" sz="1000" dirty="0"/>
              <a:t>("After calculating best Hotel ");</a:t>
            </a:r>
          </a:p>
          <a:p>
            <a:r>
              <a:rPr lang="en-US" sz="1000" dirty="0"/>
              <a:t>          </a:t>
            </a:r>
            <a:r>
              <a:rPr lang="en-US" sz="1000" b="1" dirty="0"/>
              <a:t>return</a:t>
            </a:r>
            <a:r>
              <a:rPr lang="en-US" sz="1000" dirty="0"/>
              <a:t> "</a:t>
            </a:r>
            <a:r>
              <a:rPr lang="en-US" sz="1000" dirty="0" err="1">
                <a:solidFill>
                  <a:srgbClr val="FF0000"/>
                </a:solidFill>
              </a:rPr>
              <a:t>Mariott</a:t>
            </a:r>
            <a:r>
              <a:rPr lang="en-US" sz="1000" dirty="0">
                <a:solidFill>
                  <a:srgbClr val="FF0000"/>
                </a:solidFill>
              </a:rPr>
              <a:t>"</a:t>
            </a:r>
            <a:r>
              <a:rPr lang="en-US" sz="1000" dirty="0"/>
              <a:t>;</a:t>
            </a:r>
          </a:p>
          <a:p>
            <a:r>
              <a:rPr lang="en-US" sz="1000" dirty="0"/>
              <a:t>     }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25" y="5305425"/>
            <a:ext cx="5038725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Output: </a:t>
            </a:r>
          </a:p>
          <a:p>
            <a:r>
              <a:rPr lang="en-US" sz="1400" dirty="0" smtClean="0"/>
              <a:t>Insider </a:t>
            </a:r>
            <a:r>
              <a:rPr lang="en-US" sz="1400" dirty="0"/>
              <a:t>the </a:t>
            </a:r>
            <a:r>
              <a:rPr lang="en-US" sz="1400" dirty="0" err="1"/>
              <a:t>findBestFlight</a:t>
            </a:r>
            <a:r>
              <a:rPr lang="en-US" sz="1400" dirty="0"/>
              <a:t> </a:t>
            </a:r>
          </a:p>
          <a:p>
            <a:r>
              <a:rPr lang="en-US" sz="1400" dirty="0"/>
              <a:t>Insider the </a:t>
            </a:r>
            <a:r>
              <a:rPr lang="en-US" sz="1400" dirty="0" err="1"/>
              <a:t>findBestHotel</a:t>
            </a:r>
            <a:endParaRPr lang="en-US" sz="1400" dirty="0"/>
          </a:p>
          <a:p>
            <a:r>
              <a:rPr lang="en-US" sz="1400" dirty="0"/>
              <a:t>Executing Other OPERATIONs </a:t>
            </a:r>
            <a:endParaRPr lang="en-US" sz="1400" dirty="0" smtClean="0"/>
          </a:p>
          <a:p>
            <a:r>
              <a:rPr lang="en-US" sz="1400" dirty="0" smtClean="0"/>
              <a:t>After </a:t>
            </a:r>
            <a:r>
              <a:rPr lang="en-US" sz="1400" dirty="0"/>
              <a:t>calculating best Hotel </a:t>
            </a:r>
          </a:p>
          <a:p>
            <a:r>
              <a:rPr lang="en-US" sz="1400" dirty="0"/>
              <a:t>After calculating best Flight</a:t>
            </a:r>
          </a:p>
          <a:p>
            <a:r>
              <a:rPr lang="en-US" sz="1400" dirty="0"/>
              <a:t>Delta - 507Mariott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5178802"/>
            <a:ext cx="10077450" cy="5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8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00"/>
                </a:solidFill>
              </a:rPr>
              <a:t>Mobile App Development using Java 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6" name="AutoShape 4" descr="Image result for Dem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1571625"/>
            <a:ext cx="86614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Gluon : </a:t>
            </a:r>
          </a:p>
          <a:p>
            <a:endParaRPr lang="en-US" dirty="0"/>
          </a:p>
          <a:p>
            <a:r>
              <a:rPr lang="en-US" dirty="0" smtClean="0"/>
              <a:t>A Mobile Application Development Platform to build Native Mobile apps using Java.</a:t>
            </a:r>
          </a:p>
          <a:p>
            <a:endParaRPr lang="en-US" dirty="0" smtClean="0"/>
          </a:p>
          <a:p>
            <a:r>
              <a:rPr lang="en-US" dirty="0" smtClean="0"/>
              <a:t>The Gluon product builds the native App based on the Device Type, by converting</a:t>
            </a:r>
          </a:p>
          <a:p>
            <a:r>
              <a:rPr lang="en-US" dirty="0"/>
              <a:t>t</a:t>
            </a:r>
            <a:r>
              <a:rPr lang="en-US" dirty="0" smtClean="0"/>
              <a:t>he java code in to the native app.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Single App, Multiple </a:t>
            </a:r>
            <a:r>
              <a:rPr lang="en-US" dirty="0" smtClean="0"/>
              <a:t>Platforms ( Based on Java – end to end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Drag &amp; Drop, Rapid Application </a:t>
            </a:r>
            <a:r>
              <a:rPr lang="en-US" dirty="0" smtClean="0"/>
              <a:t>Development with Scene Builder for Java FX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Hardware</a:t>
            </a:r>
            <a:r>
              <a:rPr lang="en-US" dirty="0"/>
              <a:t>: </a:t>
            </a:r>
            <a:r>
              <a:rPr lang="en-US" dirty="0" smtClean="0"/>
              <a:t>Abstracted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High performance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Cloud </a:t>
            </a:r>
            <a:r>
              <a:rPr lang="en-US" dirty="0" smtClean="0"/>
              <a:t>Connected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656160" y="2835360"/>
            <a:ext cx="180720" cy="43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1370880" y="2202120"/>
            <a:ext cx="5714640" cy="379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Monolithic &amp; Brittle </a:t>
            </a:r>
            <a:r>
              <a:rPr lang="en-US" sz="3010" b="1" dirty="0" err="1" smtClean="0">
                <a:solidFill>
                  <a:srgbClr val="FFFF00"/>
                </a:solidFill>
              </a:rPr>
              <a:t>classpath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07" y="1419225"/>
            <a:ext cx="9784485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classpath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com.app.jar1,com.app.jar2,com.app.jar3,com.app.jar4,com.app.jar5,com.app.jar6,com.app.jar7,com.app.jar8,com.app.jar9,com.app.jar10,com.app.jar11,com.app.jar12,com.app.jar13,com.ap.jar14,com.app.jar15,com.app.jar16,com.app.jar17,com.app.jar18,com.app.jar19,com.thirdparty.jar1,</a:t>
            </a:r>
            <a:r>
              <a:rPr lang="en-US" dirty="0"/>
              <a:t> </a:t>
            </a:r>
            <a:r>
              <a:rPr lang="en-US" dirty="0" smtClean="0"/>
              <a:t>com.thirdparty.jar2, com.thirdparty.jar3, com.thirdparty.jar3, com.thirdparty.jar4, com.thirdparty.jar4, com.thirdparty.jar4, com.thirdparty.jar6, com.thirdparty.jar7, com.thirdparty.jar8, com.thirdparty.jar9, com.thirdparty.jar10, com.thirdparty.jar11, com.thirdparty.jar12, com.thirdparty.jar13, com.thirdparty.jar14, com.thirdparty.jar15, com.thirdparty.jar16, com.thirdparty.jar17, com.thirdparty.jar18, com.thirdparty.jar19, com.thirdparty.jar20, com.thirdparty.jar21,</a:t>
            </a:r>
            <a:r>
              <a:rPr lang="en-US" dirty="0"/>
              <a:t> </a:t>
            </a:r>
            <a:r>
              <a:rPr lang="en-US" dirty="0" smtClean="0"/>
              <a:t>com.thirdparty.dependency1.jar1,</a:t>
            </a:r>
            <a:r>
              <a:rPr lang="en-US" dirty="0"/>
              <a:t> </a:t>
            </a:r>
            <a:r>
              <a:rPr lang="en-US" dirty="0" smtClean="0"/>
              <a:t>com.thirdparty.dependency1.jar2, com.thirdparty.dependency1.jar2, com.thirdparty.dependency1.jar3,</a:t>
            </a:r>
            <a:r>
              <a:rPr lang="en-US" dirty="0"/>
              <a:t> </a:t>
            </a:r>
            <a:r>
              <a:rPr lang="en-US" dirty="0" smtClean="0"/>
              <a:t>com.thirdparty.dependency1.dependency1.jar1,</a:t>
            </a:r>
            <a:r>
              <a:rPr lang="en-US" dirty="0"/>
              <a:t> </a:t>
            </a:r>
            <a:r>
              <a:rPr lang="en-US" dirty="0" smtClean="0"/>
              <a:t>com.thirdparty.dependency1.dependency2.jar1,com.thirdparty.dependency1.dependency2.jar1</a:t>
            </a:r>
            <a:r>
              <a:rPr lang="en-US" dirty="0"/>
              <a:t> </a:t>
            </a:r>
            <a:r>
              <a:rPr lang="en-US" dirty="0" smtClean="0"/>
              <a:t>com.thirdparty.dependency1.dependency2.jar2,com.thirdparty.dependency3.dependency2.jar4 com.thirdparty.dependency5.dependency2.jar6,com.thirdparty.dependency7.dependency2.jar8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50508" y="5851207"/>
            <a:ext cx="7879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NoClassDefFoundError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054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How to solve the </a:t>
            </a:r>
            <a:r>
              <a:rPr lang="en-US" sz="3010" b="1" dirty="0" err="1">
                <a:solidFill>
                  <a:srgbClr val="FFFF00"/>
                </a:solidFill>
              </a:rPr>
              <a:t>c</a:t>
            </a:r>
            <a:r>
              <a:rPr lang="en-US" sz="3010" b="1" dirty="0" err="1" smtClean="0">
                <a:solidFill>
                  <a:srgbClr val="FFFF00"/>
                </a:solidFill>
              </a:rPr>
              <a:t>lasspath</a:t>
            </a:r>
            <a:r>
              <a:rPr lang="en-US" sz="3010" b="1" dirty="0" smtClean="0">
                <a:solidFill>
                  <a:srgbClr val="FFFF00"/>
                </a:solidFill>
              </a:rPr>
              <a:t> problems 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47825"/>
            <a:ext cx="87748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Reliable Configuration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Strong </a:t>
            </a:r>
            <a:r>
              <a:rPr lang="en-US" dirty="0"/>
              <a:t>Encapsulation and Abstraction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ability </a:t>
            </a:r>
            <a:r>
              <a:rPr lang="en-US" dirty="0"/>
              <a:t>to package what you only need  and not other unnecessary stuff 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to be able to conceal </a:t>
            </a:r>
            <a:r>
              <a:rPr lang="en-US" dirty="0"/>
              <a:t>your international Implementations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to be able to </a:t>
            </a:r>
            <a:r>
              <a:rPr lang="en-US" dirty="0"/>
              <a:t>plug and play a feature / </a:t>
            </a:r>
            <a:r>
              <a:rPr lang="en-US" dirty="0" smtClean="0"/>
              <a:t>module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 need to be able to subset a piece of the monolith and run it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5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</a:t>
            </a:r>
            <a:r>
              <a:rPr lang="en-US" sz="3010" b="1" dirty="0" smtClean="0">
                <a:solidFill>
                  <a:srgbClr val="FFFF00"/>
                </a:solidFill>
              </a:rPr>
              <a:t>Modularity – Running the App in pieces instead of monolith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37709" y="3400425"/>
            <a:ext cx="4800075" cy="2990850"/>
            <a:chOff x="2980800" y="3267075"/>
            <a:chExt cx="6629400" cy="3124200"/>
          </a:xfrm>
        </p:grpSpPr>
        <p:sp>
          <p:nvSpPr>
            <p:cNvPr id="3" name="Oval 2"/>
            <p:cNvSpPr/>
            <p:nvPr/>
          </p:nvSpPr>
          <p:spPr>
            <a:xfrm>
              <a:off x="2980800" y="43338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7019400" y="4210050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343000" y="56292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81000" y="32670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504800" y="435292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914750" y="52482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800200" y="46386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790800" y="55530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590400" y="578167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876400" y="3619500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95800" y="4048125"/>
              <a:ext cx="914400" cy="609600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Oval 14"/>
          <p:cNvSpPr/>
          <p:nvPr/>
        </p:nvSpPr>
        <p:spPr>
          <a:xfrm>
            <a:off x="359640" y="1800225"/>
            <a:ext cx="3612285" cy="472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28725" y="2756210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47925" y="3034990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381125" y="3719571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19325" y="4162425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34812" y="4886731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6525" y="4886731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88985" y="5470311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99173" y="2105025"/>
            <a:ext cx="662079" cy="58358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429125" y="1495425"/>
            <a:ext cx="0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3"/>
          </p:cNvCxnSpPr>
          <p:nvPr/>
        </p:nvCxnSpPr>
        <p:spPr>
          <a:xfrm flipV="1">
            <a:off x="5499788" y="3898542"/>
            <a:ext cx="593519" cy="696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10134" y="4731718"/>
            <a:ext cx="331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6" idx="0"/>
          </p:cNvCxnSpPr>
          <p:nvPr/>
        </p:nvCxnSpPr>
        <p:spPr>
          <a:xfrm flipH="1">
            <a:off x="6879121" y="5211598"/>
            <a:ext cx="96958" cy="4502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 flipH="1">
            <a:off x="5775654" y="4938045"/>
            <a:ext cx="262480" cy="82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" idx="1"/>
          </p:cNvCxnSpPr>
          <p:nvPr/>
        </p:nvCxnSpPr>
        <p:spPr>
          <a:xfrm>
            <a:off x="7596373" y="4162425"/>
            <a:ext cx="262479" cy="226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7"/>
          </p:cNvCxnSpPr>
          <p:nvPr/>
        </p:nvCxnSpPr>
        <p:spPr>
          <a:xfrm flipH="1">
            <a:off x="7444240" y="4731718"/>
            <a:ext cx="317653" cy="67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5"/>
            <a:endCxn id="11" idx="0"/>
          </p:cNvCxnSpPr>
          <p:nvPr/>
        </p:nvCxnSpPr>
        <p:spPr>
          <a:xfrm>
            <a:off x="7444240" y="5211598"/>
            <a:ext cx="483173" cy="377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848725" y="4746005"/>
            <a:ext cx="304800" cy="551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" idx="6"/>
            <a:endCxn id="14" idx="2"/>
          </p:cNvCxnSpPr>
          <p:nvPr/>
        </p:nvCxnSpPr>
        <p:spPr>
          <a:xfrm flipV="1">
            <a:off x="8423972" y="4439928"/>
            <a:ext cx="551733" cy="155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9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Modularity - MODULES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640" y="1876425"/>
            <a:ext cx="83343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Our good old friend </a:t>
            </a:r>
            <a:r>
              <a:rPr lang="en-US" b="1" dirty="0" smtClean="0"/>
              <a:t>rt.jar</a:t>
            </a:r>
            <a:r>
              <a:rPr lang="en-US" dirty="0" smtClean="0"/>
              <a:t> is now removed from JDK.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JDK Now has 94 modules out of which 26 are Java SE Modules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All of them fire up as modules in the </a:t>
            </a:r>
            <a:r>
              <a:rPr lang="en-US" b="1" u="sng" dirty="0" smtClean="0"/>
              <a:t>module path</a:t>
            </a:r>
            <a:r>
              <a:rPr lang="en-US" b="1" dirty="0" smtClean="0"/>
              <a:t> </a:t>
            </a:r>
            <a:r>
              <a:rPr lang="en-US" dirty="0" smtClean="0"/>
              <a:t>in the JDK 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Each Module has the following basic information defined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What do I need to compile AND RUN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What do I expose to Other Modules so that they can Compile AND RUN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Modularity </a:t>
            </a:r>
            <a:r>
              <a:rPr lang="mr-IN" sz="3010" b="1" dirty="0" smtClean="0">
                <a:solidFill>
                  <a:srgbClr val="FFFF00"/>
                </a:solidFill>
              </a:rPr>
              <a:t>–</a:t>
            </a:r>
            <a:r>
              <a:rPr lang="en-US" sz="3010" b="1" dirty="0" smtClean="0">
                <a:solidFill>
                  <a:srgbClr val="FFFF00"/>
                </a:solidFill>
              </a:rPr>
              <a:t> JDK Module Graph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12-04 at 11.3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71625"/>
            <a:ext cx="9159875" cy="46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00"/>
                </a:solidFill>
              </a:rPr>
              <a:t>Java 9 Modularity - MODULES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00725" y="2248067"/>
            <a:ext cx="3971925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module </a:t>
            </a:r>
            <a:r>
              <a:rPr lang="en-US" dirty="0" err="1"/>
              <a:t>com.ratequote.provider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 err="1"/>
              <a:t>com.ratequote.provider</a:t>
            </a:r>
            <a:r>
              <a:rPr lang="en-US" dirty="0"/>
              <a:t>;   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requires </a:t>
            </a:r>
            <a:r>
              <a:rPr lang="en-US" dirty="0" err="1" smtClean="0">
                <a:solidFill>
                  <a:srgbClr val="FF0000"/>
                </a:solidFill>
              </a:rPr>
              <a:t>java.base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49360" y="4460438"/>
            <a:ext cx="3962401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module </a:t>
            </a:r>
            <a:r>
              <a:rPr lang="en-US" dirty="0" err="1"/>
              <a:t>com.ratequote.requester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 smtClean="0"/>
              <a:t>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requires</a:t>
            </a:r>
            <a:r>
              <a:rPr lang="en-US" dirty="0" smtClean="0"/>
              <a:t>  </a:t>
            </a:r>
            <a:r>
              <a:rPr lang="en-US" dirty="0" err="1"/>
              <a:t>com.ratequote.provider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 requires </a:t>
            </a:r>
            <a:r>
              <a:rPr lang="en-US" dirty="0" err="1">
                <a:solidFill>
                  <a:srgbClr val="FF0000"/>
                </a:solidFill>
              </a:rPr>
              <a:t>java.base</a:t>
            </a:r>
            <a:r>
              <a:rPr lang="en-US" dirty="0">
                <a:solidFill>
                  <a:srgbClr val="FF0000"/>
                </a:solidFill>
              </a:rPr>
              <a:t>;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00724" y="184415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module-info.java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49360" y="40825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module-info.java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28825"/>
            <a:ext cx="5105401" cy="17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284702"/>
            <a:ext cx="4764210" cy="167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39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4874</TotalTime>
  <Words>1910</Words>
  <Application>Microsoft Macintosh PowerPoint</Application>
  <PresentationFormat>Custom</PresentationFormat>
  <Paragraphs>422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Koganti</dc:creator>
  <cp:lastModifiedBy>Hello World</cp:lastModifiedBy>
  <cp:revision>346</cp:revision>
  <dcterms:created xsi:type="dcterms:W3CDTF">2015-11-09T18:12:31Z</dcterms:created>
  <dcterms:modified xsi:type="dcterms:W3CDTF">2017-12-05T20:05:12Z</dcterms:modified>
  <dc:language>en-US</dc:language>
</cp:coreProperties>
</file>